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61" r:id="rId3"/>
    <p:sldId id="264" r:id="rId4"/>
    <p:sldId id="263" r:id="rId5"/>
    <p:sldId id="265" r:id="rId6"/>
    <p:sldId id="266" r:id="rId7"/>
    <p:sldId id="268" r:id="rId8"/>
    <p:sldId id="267" r:id="rId9"/>
    <p:sldId id="269" r:id="rId10"/>
    <p:sldId id="270" r:id="rId11"/>
    <p:sldId id="271" r:id="rId12"/>
    <p:sldId id="272" r:id="rId13"/>
    <p:sldId id="273" r:id="rId14"/>
    <p:sldId id="274" r:id="rId15"/>
    <p:sldId id="277" r:id="rId16"/>
    <p:sldId id="275" r:id="rId17"/>
    <p:sldId id="276" r:id="rId1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29" autoAdjust="0"/>
  </p:normalViewPr>
  <p:slideViewPr>
    <p:cSldViewPr snapToGrid="0">
      <p:cViewPr varScale="1">
        <p:scale>
          <a:sx n="115" d="100"/>
          <a:sy n="115" d="100"/>
        </p:scale>
        <p:origin x="39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219A5-5112-439B-8157-59AF210FE9F3}" type="datetimeFigureOut">
              <a:rPr lang="es-ES" smtClean="0"/>
              <a:t>22/08/2014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36CBE-81C0-42C2-A5EE-E2E6A72249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110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36CBE-81C0-42C2-A5EE-E2E6A72249A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6326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36CBE-81C0-42C2-A5EE-E2E6A72249AF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9908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36CBE-81C0-42C2-A5EE-E2E6A72249AF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48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CAE19-569A-46A5-8679-992815D1139D}" type="datetime1">
              <a:rPr lang="es-ES" smtClean="0"/>
              <a:t>22/08/2014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685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A888-EB94-4A2E-A3EE-DEF02557AE3D}" type="datetime1">
              <a:rPr lang="es-ES" smtClean="0"/>
              <a:t>22/08/2014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9584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3D49E-F178-40FE-ABB4-57C39DE7141F}" type="datetime1">
              <a:rPr lang="es-ES" smtClean="0"/>
              <a:t>22/08/2014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560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5A4D6-5BE4-43A4-9923-F4AB2CE3D475}" type="datetime1">
              <a:rPr lang="es-ES" smtClean="0"/>
              <a:t>22/08/2014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989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041D2-934F-45AE-8995-C7D6CBC5FDBF}" type="datetime1">
              <a:rPr lang="es-ES" smtClean="0"/>
              <a:t>22/08/2014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744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6FD5-6028-43ED-882C-216B4996C6BE}" type="datetime1">
              <a:rPr lang="es-ES" smtClean="0"/>
              <a:t>22/08/2014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2761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57AF6-D204-4CC2-B4CE-BE0842E3EFD3}" type="datetime1">
              <a:rPr lang="es-ES" smtClean="0"/>
              <a:t>22/08/2014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7417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32E7-E555-4AAA-B0E5-4D0B04C83DFE}" type="datetime1">
              <a:rPr lang="es-ES" smtClean="0"/>
              <a:t>22/08/2014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927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2C9B3-3E66-47F4-81A4-F62B400E7702}" type="datetime1">
              <a:rPr lang="es-ES" smtClean="0"/>
              <a:t>22/08/2014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099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A74A-E06E-4C54-A2CD-11EAC78564A2}" type="datetime1">
              <a:rPr lang="es-ES" smtClean="0"/>
              <a:t>22/08/2014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822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5AD9C-F951-4650-A984-08DA3981C0FF}" type="datetime1">
              <a:rPr lang="es-ES" smtClean="0"/>
              <a:t>22/08/2014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982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1AF95-93D4-4662-B8F5-66062B5CEBCC}" type="datetime1">
              <a:rPr lang="es-ES" smtClean="0"/>
              <a:t>22/08/2014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59DB3-D6AB-4572-BE2B-543A2A2A69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978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#_Toc351927383"/><Relationship Id="rId3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7" Type="http://schemas.openxmlformats.org/officeDocument/2006/relationships/hyperlink" Target="#_Toc351927382"/><Relationship Id="rId12" Type="http://schemas.openxmlformats.org/officeDocument/2006/relationships/hyperlink" Target="#_Toc351927387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#_Toc351927381"/><Relationship Id="rId11" Type="http://schemas.openxmlformats.org/officeDocument/2006/relationships/hyperlink" Target="#_Toc351927386"/><Relationship Id="rId5" Type="http://schemas.openxmlformats.org/officeDocument/2006/relationships/hyperlink" Target="#_Toc351927380"/><Relationship Id="rId10" Type="http://schemas.openxmlformats.org/officeDocument/2006/relationships/hyperlink" Target="#_Toc351927385"/><Relationship Id="rId4" Type="http://schemas.openxmlformats.org/officeDocument/2006/relationships/image" Target="../media/image1.jpeg"/><Relationship Id="rId9" Type="http://schemas.openxmlformats.org/officeDocument/2006/relationships/hyperlink" Target="#_Toc351927384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2" Type="http://schemas.openxmlformats.org/officeDocument/2006/relationships/hyperlink" Target="http://www.neurofilosofia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es/imgres?q=fotos+de+economia&amp;start=226&amp;hl=es&amp;sa=X&amp;biw=1536&amp;bih=786&amp;tbm=isch&amp;tbnid=peeenpXGThrhpM:&amp;imgrefurl=http://www.radiodelmar.cl/rdm_2012/index.php/economia/estudios/318-potente-critica-a-qeconomia-verdeq-de-naciones-unidas.html&amp;docid=HTl9pxo7aG0TyM&amp;imgurl=http://www.radiodelmar.cl/rdm_2012/images/stories/economia-verde.jpg&amp;w=747&amp;h=497&amp;ei=pitIUdrKGe-10QXm3oHwAQ&amp;zoom=1&amp;ved=0CHMQhBwwJTjIAQ&amp;ved=1t:3588,r:37,s:200,i:115&amp;iact=rc&amp;dur=364&amp;page=10&amp;tbnh=180&amp;tbnw=270&amp;ndsp=24&amp;tx=89.60009765625&amp;ty=9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656539"/>
            <a:ext cx="9144000" cy="2387600"/>
          </a:xfrm>
        </p:spPr>
        <p:txBody>
          <a:bodyPr/>
          <a:lstStyle/>
          <a:p>
            <a:r>
              <a:rPr lang="es-ES" sz="4800" dirty="0" smtClean="0">
                <a:solidFill>
                  <a:schemeClr val="accent1">
                    <a:lumMod val="75000"/>
                  </a:schemeClr>
                </a:solidFill>
              </a:rPr>
              <a:t>       </a:t>
            </a:r>
            <a:r>
              <a:rPr lang="es-ES" sz="4800" b="1" dirty="0" smtClean="0">
                <a:solidFill>
                  <a:schemeClr val="accent1">
                    <a:lumMod val="75000"/>
                  </a:schemeClr>
                </a:solidFill>
              </a:rPr>
              <a:t>Neuroeconomía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4" name="Imagen 3" descr="http://t2.gstatic.com/images?q=tbn:ANd9GcQ6LjgPq_GQVWzkYVWGyV7YaKbssUfTo7L8WEI17ycz0jEg39iKEw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685" y="1233578"/>
            <a:ext cx="1636850" cy="111846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239496" y="2906426"/>
            <a:ext cx="9121493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  <a:tab pos="5664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  <a:tab pos="5664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  <a:tab pos="5664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  <a:tab pos="5664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  <a:tab pos="5664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  <a:tab pos="5664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  <a:tab pos="5664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  <a:tab pos="5664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9400" algn="l"/>
                <a:tab pos="5664200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400" algn="l"/>
                <a:tab pos="5664200" algn="r"/>
              </a:tabLst>
            </a:pP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1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	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Introducción</a:t>
            </a:r>
            <a:endParaRPr kumimoji="0" lang="es-ES" i="0" u="sng" strike="noStrike" cap="none" normalizeH="0" dirty="0" smtClean="0">
              <a:ln>
                <a:noFill/>
              </a:ln>
              <a:uFill>
                <a:solidFill>
                  <a:schemeClr val="bg1"/>
                </a:solidFill>
              </a:uFill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400" algn="l"/>
                <a:tab pos="5664200" algn="r"/>
              </a:tabLst>
            </a:pP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2  Neurociencias</a:t>
            </a:r>
            <a:endParaRPr kumimoji="0" lang="es-ES" i="0" u="sng" strike="noStrike" cap="none" normalizeH="0" dirty="0" smtClean="0">
              <a:ln>
                <a:noFill/>
              </a:ln>
              <a:uFill>
                <a:solidFill>
                  <a:schemeClr val="bg1"/>
                </a:solidFill>
              </a:uFill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400" algn="l"/>
                <a:tab pos="5664200" algn="r"/>
              </a:tabLst>
            </a:pP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3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	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Neurofilosofía</a:t>
            </a:r>
            <a:endParaRPr kumimoji="0" lang="es-ES" i="0" u="sng" strike="noStrike" cap="none" normalizeH="0" dirty="0" smtClean="0">
              <a:ln>
                <a:noFill/>
              </a:ln>
              <a:uFill>
                <a:solidFill>
                  <a:schemeClr val="bg1"/>
                </a:solidFill>
              </a:uFill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400" algn="l"/>
                <a:tab pos="5664200" algn="r"/>
              </a:tabLst>
            </a:pP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4 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 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«</a:t>
            </a:r>
            <a:r>
              <a:rPr kumimoji="0" lang="es-ES" i="1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Homo economicus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», </a:t>
            </a:r>
            <a:r>
              <a:rPr kumimoji="0" lang="es-ES" i="1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altruismo recíproco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, y «</a:t>
            </a:r>
            <a:r>
              <a:rPr kumimoji="0" lang="es-ES" i="1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Homo </a:t>
            </a:r>
            <a:r>
              <a:rPr kumimoji="0" lang="es-ES" i="1" u="sng" strike="noStrike" cap="none" normalizeH="0" dirty="0" err="1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reciprocans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»</a:t>
            </a:r>
            <a:endParaRPr kumimoji="0" lang="es-ES" i="0" u="sng" strike="noStrike" cap="none" normalizeH="0" dirty="0" smtClean="0">
              <a:ln>
                <a:noFill/>
              </a:ln>
              <a:uFill>
                <a:solidFill>
                  <a:schemeClr val="bg1"/>
                </a:solidFill>
              </a:uFill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400" algn="l"/>
                <a:tab pos="5664200" algn="r"/>
              </a:tabLst>
            </a:pP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5  Teoría de los juegos en economía</a:t>
            </a:r>
            <a:endParaRPr kumimoji="0" lang="es-ES" i="0" u="sng" strike="noStrike" cap="none" normalizeH="0" dirty="0" smtClean="0">
              <a:ln>
                <a:noFill/>
              </a:ln>
              <a:uFill>
                <a:solidFill>
                  <a:schemeClr val="bg1"/>
                </a:solidFill>
              </a:uFill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400" algn="l"/>
                <a:tab pos="5664200" algn="r"/>
              </a:tabLst>
            </a:pP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6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	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Neurodeterminismo, neurolibertarismo y neurocompatibilismo</a:t>
            </a:r>
            <a:endParaRPr kumimoji="0" lang="es-ES" i="0" u="sng" strike="noStrike" cap="none" normalizeH="0" dirty="0" smtClean="0">
              <a:ln>
                <a:noFill/>
              </a:ln>
              <a:uFill>
                <a:solidFill>
                  <a:schemeClr val="bg1"/>
                </a:solidFill>
              </a:uFill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400" algn="l"/>
                <a:tab pos="5664200" algn="r"/>
              </a:tabLst>
            </a:pP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7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	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Instintos y emociones</a:t>
            </a:r>
            <a:endParaRPr kumimoji="0" lang="es-ES" i="0" u="sng" strike="noStrike" cap="none" normalizeH="0" dirty="0" smtClean="0">
              <a:ln>
                <a:noFill/>
              </a:ln>
              <a:uFill>
                <a:solidFill>
                  <a:schemeClr val="bg1"/>
                </a:solidFill>
              </a:uFill>
              <a:latin typeface="+mn-lt"/>
              <a:ea typeface="Calibri" panose="020F0502020204030204" pitchFamily="34" charset="0"/>
              <a:cs typeface="Times New Roman" panose="02020603050405020304" pitchFamily="18" charset="0"/>
              <a:hlinkClick r:id="rId12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9400" algn="l"/>
                <a:tab pos="5664200" algn="r"/>
              </a:tabLst>
            </a:pP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8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	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Neuroeconomía</a:t>
            </a:r>
            <a:r>
              <a:rPr kumimoji="0" lang="es-ES" i="0" u="sng" strike="noStrike" cap="none" normalizeH="0" dirty="0" smtClean="0">
                <a:ln>
                  <a:noFill/>
                </a:ln>
                <a:uFill>
                  <a:solidFill>
                    <a:schemeClr val="bg1"/>
                  </a:solidFill>
                </a:u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55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</a:t>
            </a:r>
            <a:r>
              <a:rPr lang="es-ES" sz="2000" b="1" dirty="0" err="1" smtClean="0"/>
              <a:t>Neurodeterminismo,neuroliberalismo</a:t>
            </a:r>
            <a:r>
              <a:rPr lang="es-ES" sz="2000" b="1" dirty="0" smtClean="0"/>
              <a:t> y neurocompatibilismo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r>
              <a:rPr lang="es-ES" u="sng" dirty="0" smtClean="0"/>
              <a:t>Neurodeterminismo:</a:t>
            </a:r>
            <a:r>
              <a:rPr lang="es-ES" dirty="0" smtClean="0"/>
              <a:t>  un sujeto no tiene la capacidad de elección y acción mediante razones y justificaciones racionales. Son determinadas por su inconsciente: el cerebro humano es un sistema determinista.</a:t>
            </a:r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r>
              <a:rPr lang="es-ES" dirty="0" smtClean="0"/>
              <a:t>El </a:t>
            </a:r>
            <a:r>
              <a:rPr lang="es-ES" u="sng" dirty="0" smtClean="0"/>
              <a:t>neurolibertarismo:</a:t>
            </a:r>
            <a:r>
              <a:rPr lang="es-ES" dirty="0" smtClean="0"/>
              <a:t> las elecciones y acciones </a:t>
            </a:r>
            <a:r>
              <a:rPr lang="es-ES" dirty="0"/>
              <a:t>del individuo no están sujetas a ningún determinismo </a:t>
            </a:r>
            <a:r>
              <a:rPr lang="es-ES" dirty="0" smtClean="0"/>
              <a:t>causal. Son debidas a </a:t>
            </a:r>
            <a:r>
              <a:rPr lang="es-ES" dirty="0"/>
              <a:t>razonamientos </a:t>
            </a:r>
            <a:r>
              <a:rPr lang="es-ES" dirty="0" smtClean="0"/>
              <a:t>conscientes: </a:t>
            </a:r>
            <a:r>
              <a:rPr lang="es-ES" dirty="0"/>
              <a:t>el sujeto al tener libertad, obra por sus razones.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52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</a:t>
            </a:r>
            <a:r>
              <a:rPr lang="es-ES" sz="2000" b="1" dirty="0" err="1" smtClean="0"/>
              <a:t>Neurodeterminismo,neuroliberalismo</a:t>
            </a:r>
            <a:r>
              <a:rPr lang="es-ES" sz="2000" b="1" dirty="0" smtClean="0"/>
              <a:t> y neurocompatibilismo</a:t>
            </a:r>
            <a:endParaRPr lang="es-ES" sz="2000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A </a:t>
            </a:r>
            <a:r>
              <a:rPr lang="es-ES" dirty="0"/>
              <a:t>medio camino se halla el </a:t>
            </a:r>
            <a:r>
              <a:rPr lang="es-ES" u="sng" dirty="0" smtClean="0"/>
              <a:t>neurocompatibilismo</a:t>
            </a:r>
            <a:r>
              <a:rPr lang="es-ES" dirty="0" smtClean="0"/>
              <a:t>: </a:t>
            </a:r>
            <a:r>
              <a:rPr lang="es-ES" dirty="0"/>
              <a:t>tesis que sostiene distintos grados de término medio entre el neurodeterminismo y el neurolibertarismo. 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Considera </a:t>
            </a:r>
            <a:r>
              <a:rPr lang="es-ES" dirty="0"/>
              <a:t>que la libertad es compatible con el </a:t>
            </a:r>
            <a:r>
              <a:rPr lang="es-ES" dirty="0" smtClean="0"/>
              <a:t>neurodeterminismo: </a:t>
            </a:r>
            <a:r>
              <a:rPr lang="es-ES" dirty="0"/>
              <a:t>las decisiones que toma el inconsciente pueden ser alteradas </a:t>
            </a:r>
            <a:r>
              <a:rPr lang="es-ES" i="1" dirty="0"/>
              <a:t>a posteriori </a:t>
            </a:r>
            <a:r>
              <a:rPr lang="es-ES" dirty="0"/>
              <a:t>por la razón consciente.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460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Instintos y emociones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Los </a:t>
            </a:r>
            <a:r>
              <a:rPr lang="es-ES" b="1" dirty="0"/>
              <a:t>instintos naturales </a:t>
            </a:r>
            <a:r>
              <a:rPr lang="es-ES" dirty="0"/>
              <a:t>son automatismos deterministas, inconscientes, innatos y universales, que posibilitan la supervivencia individual y de especie. 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La </a:t>
            </a:r>
            <a:r>
              <a:rPr lang="es-ES" b="1" dirty="0"/>
              <a:t>racionalidad</a:t>
            </a:r>
            <a:r>
              <a:rPr lang="es-ES" dirty="0"/>
              <a:t> es la capacidad intelectual que permite entender, razonar, justificar y argumentar decisiones y acciones, lo cual posibilita la supervivencia de la sociedad.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862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Instintos y emociones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r>
              <a:rPr lang="es-ES" dirty="0"/>
              <a:t>Las </a:t>
            </a:r>
            <a:r>
              <a:rPr lang="es-ES" b="1" dirty="0"/>
              <a:t>emociones</a:t>
            </a:r>
            <a:r>
              <a:rPr lang="es-ES" dirty="0"/>
              <a:t> son automatismos deterministas, inconscientes y adquiridos que subjetivan nuestra percepción de la realidad, y dirigen en gran medida nuestra voluntad. Son sentimientos, estados de ánimo y sugestiones </a:t>
            </a:r>
            <a:r>
              <a:rPr lang="es-ES" dirty="0" smtClean="0"/>
              <a:t>profundas.</a:t>
            </a:r>
          </a:p>
          <a:p>
            <a:pPr marL="0" indent="0">
              <a:buNone/>
            </a:pPr>
            <a:r>
              <a:rPr lang="es-ES" dirty="0" smtClean="0"/>
              <a:t> </a:t>
            </a:r>
            <a:endParaRPr lang="es-ES" dirty="0"/>
          </a:p>
          <a:p>
            <a:r>
              <a:rPr lang="es-ES" dirty="0"/>
              <a:t>Las </a:t>
            </a:r>
            <a:r>
              <a:rPr lang="es-ES" b="1" dirty="0"/>
              <a:t>sugestiones profundas </a:t>
            </a:r>
            <a:r>
              <a:rPr lang="es-ES" dirty="0"/>
              <a:t>son debidas fundamentalmente al adiestramiento mental por repetición regular de conductas, experiencias y pensamientos semejantes. </a:t>
            </a:r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636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Neuroeconomía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La </a:t>
            </a:r>
            <a:r>
              <a:rPr lang="es-ES" b="1" dirty="0"/>
              <a:t>economía</a:t>
            </a:r>
            <a:r>
              <a:rPr lang="es-ES" dirty="0"/>
              <a:t> se define como «la ciencia que estudia el comportamiento humano en relación con la toma de decisiones sobre unos medios escasos que tienen diferentes usos». 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La </a:t>
            </a:r>
            <a:r>
              <a:rPr lang="es-ES" b="1" dirty="0" smtClean="0"/>
              <a:t>neuroeconomía</a:t>
            </a:r>
            <a:r>
              <a:rPr lang="es-ES" dirty="0" smtClean="0"/>
              <a:t> es una reciente disciplina científica que estudia el comportamiento humano económico aprovechando las técnicas de la neurociencia cognitiva, tales como las neuroimágenes funcionales.</a:t>
            </a:r>
            <a:endParaRPr lang="es-ES" dirty="0"/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41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Neuroeconomía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Herbert </a:t>
            </a:r>
            <a:r>
              <a:rPr lang="es-ES" dirty="0" err="1"/>
              <a:t>Simon</a:t>
            </a:r>
            <a:r>
              <a:rPr lang="es-ES" dirty="0"/>
              <a:t>, economista y premio Turing 1975 por sus aportaciones a la inteligencia artificial, desarrolló y acuñó el término </a:t>
            </a:r>
            <a:r>
              <a:rPr lang="es-ES" b="1" dirty="0"/>
              <a:t>«</a:t>
            </a:r>
            <a:r>
              <a:rPr lang="es-ES" b="1" i="1" dirty="0"/>
              <a:t>hombre de racionalidad limitada</a:t>
            </a:r>
            <a:r>
              <a:rPr lang="es-ES" b="1" dirty="0"/>
              <a:t>» </a:t>
            </a:r>
            <a:r>
              <a:rPr lang="es-ES" dirty="0"/>
              <a:t>para referirse a la toma de decisiones económicas con ingredientes irracionales —instintos y emociones—.</a:t>
            </a:r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198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Neuroeconomía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«La </a:t>
            </a:r>
            <a:r>
              <a:rPr lang="es-ES" dirty="0"/>
              <a:t>recompensa del placer lo que subyace a la toma de decisiones por mecanismos </a:t>
            </a:r>
            <a:r>
              <a:rPr lang="es-ES" dirty="0" smtClean="0"/>
              <a:t>inconscientes»</a:t>
            </a:r>
            <a:endParaRPr lang="es-ES" i="1" dirty="0" smtClean="0"/>
          </a:p>
          <a:p>
            <a:pPr marL="0" indent="0">
              <a:buNone/>
            </a:pPr>
            <a:endParaRPr lang="es-ES" i="1" dirty="0"/>
          </a:p>
          <a:p>
            <a:pPr marL="0" indent="0">
              <a:buNone/>
            </a:pPr>
            <a:r>
              <a:rPr lang="es-ES" sz="1800" i="1" dirty="0" smtClean="0"/>
              <a:t>Hipótesis</a:t>
            </a:r>
            <a:r>
              <a:rPr lang="es-ES" i="1" dirty="0" smtClean="0"/>
              <a:t>:</a:t>
            </a:r>
          </a:p>
          <a:p>
            <a:pPr marL="0" indent="0">
              <a:buNone/>
            </a:pPr>
            <a:r>
              <a:rPr lang="es-ES" i="1" dirty="0" smtClean="0">
                <a:solidFill>
                  <a:schemeClr val="accent1">
                    <a:lumMod val="75000"/>
                  </a:schemeClr>
                </a:solidFill>
              </a:rPr>
              <a:t>“Si </a:t>
            </a:r>
            <a:r>
              <a:rPr lang="es-ES" i="1" dirty="0">
                <a:solidFill>
                  <a:schemeClr val="accent1">
                    <a:lumMod val="75000"/>
                  </a:schemeClr>
                </a:solidFill>
              </a:rPr>
              <a:t>las sugestiones profundas son emociones adquiridas, y las emociones son la fuente del placer y displacer inconsciente, entonces el placer y el displacer son otorgados por las sugestiones profundas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.”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37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Neuroeconomía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Esta h</a:t>
            </a:r>
            <a:r>
              <a:rPr lang="es-ES" dirty="0" smtClean="0"/>
              <a:t>ipótesis </a:t>
            </a:r>
            <a:r>
              <a:rPr lang="es-ES" dirty="0" err="1"/>
              <a:t>neurocompatilista</a:t>
            </a:r>
            <a:r>
              <a:rPr lang="es-ES" dirty="0"/>
              <a:t> de conducta económica sustentada en una relevante influencia de las sugestiones profundas, </a:t>
            </a:r>
            <a:r>
              <a:rPr lang="es-ES" dirty="0" smtClean="0"/>
              <a:t>la </a:t>
            </a:r>
            <a:r>
              <a:rPr lang="es-ES" dirty="0"/>
              <a:t>denomino </a:t>
            </a:r>
            <a:r>
              <a:rPr lang="es-ES" b="1" dirty="0"/>
              <a:t>«</a:t>
            </a:r>
            <a:r>
              <a:rPr lang="es-ES" b="1" i="1" dirty="0"/>
              <a:t>homo </a:t>
            </a:r>
            <a:r>
              <a:rPr lang="es-ES" b="1" i="1" dirty="0" err="1"/>
              <a:t>neuroeconomicus</a:t>
            </a:r>
            <a:r>
              <a:rPr lang="es-ES" b="1" dirty="0"/>
              <a:t>»</a:t>
            </a:r>
            <a:r>
              <a:rPr lang="es-ES" dirty="0"/>
              <a:t>, y a mi parecer, complementa el modelo de «</a:t>
            </a:r>
            <a:r>
              <a:rPr lang="es-ES" i="1" dirty="0"/>
              <a:t>hombre de racionalidad limitada</a:t>
            </a:r>
            <a:r>
              <a:rPr lang="es-ES" dirty="0"/>
              <a:t>» de Herbert </a:t>
            </a:r>
            <a:r>
              <a:rPr lang="es-ES" dirty="0" err="1"/>
              <a:t>Simon</a:t>
            </a:r>
            <a:r>
              <a:rPr lang="es-ES" dirty="0"/>
              <a:t>. 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Arturo Gradolí      </a:t>
            </a:r>
            <a:r>
              <a:rPr lang="es-ES" dirty="0" smtClean="0">
                <a:hlinkClick r:id="rId2"/>
              </a:rPr>
              <a:t>www.neurofilosofia.com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5" name="Imagen 4" descr="http://t2.gstatic.com/images?q=tbn:ANd9GcQ6LjgPq_GQVWzkYVWGyV7YaKbssUfTo7L8WEI17ycz0jEg39iKEw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089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394830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600" dirty="0" smtClean="0">
                <a:solidFill>
                  <a:schemeClr val="accent1">
                    <a:lumMod val="75000"/>
                  </a:schemeClr>
                </a:solidFill>
              </a:rPr>
              <a:t>Neuroeconomía</a:t>
            </a:r>
            <a:r>
              <a:rPr lang="es-ES" sz="18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s-ES" sz="2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3000" b="1" dirty="0" smtClean="0"/>
              <a:t>Introducción</a:t>
            </a:r>
            <a:endParaRPr lang="es-ES" sz="3000" b="1" dirty="0"/>
          </a:p>
          <a:p>
            <a:pPr marL="514350" lvl="0" indent="-514350">
              <a:buAutoNum type="arabicPeriod"/>
            </a:pPr>
            <a:endParaRPr lang="es-ES" b="1" dirty="0"/>
          </a:p>
          <a:p>
            <a:endParaRPr lang="es-ES" sz="3000" dirty="0" smtClean="0"/>
          </a:p>
          <a:p>
            <a:pPr marL="0" indent="0">
              <a:buNone/>
            </a:pPr>
            <a:r>
              <a:rPr lang="es-ES" sz="3000" u="sng" dirty="0" smtClean="0"/>
              <a:t>Neuroeconomía</a:t>
            </a:r>
            <a:r>
              <a:rPr lang="es-ES" sz="3000" dirty="0"/>
              <a:t>: reciente disciplina científica que estudia los comportamientos humanos económicos haciendo uso de las técnicas de la neurociencia </a:t>
            </a:r>
            <a:r>
              <a:rPr lang="es-ES" sz="3000" dirty="0" smtClean="0"/>
              <a:t>cognitiva: neuroimágenes.</a:t>
            </a:r>
            <a:endParaRPr lang="es-ES" sz="3000" dirty="0"/>
          </a:p>
          <a:p>
            <a:endParaRPr lang="es-ES" sz="3000" dirty="0" smtClean="0"/>
          </a:p>
          <a:p>
            <a:pPr marL="0" indent="0">
              <a:buNone/>
            </a:pPr>
            <a:r>
              <a:rPr lang="es-ES" sz="3000" dirty="0" smtClean="0"/>
              <a:t>Hipótesis neurocompatibilista del </a:t>
            </a:r>
            <a:r>
              <a:rPr lang="es-ES" sz="3000" dirty="0"/>
              <a:t>«</a:t>
            </a:r>
            <a:r>
              <a:rPr lang="es-ES" sz="3000" i="1" dirty="0"/>
              <a:t>homo </a:t>
            </a:r>
            <a:r>
              <a:rPr lang="es-ES" sz="3000" i="1" dirty="0" err="1" smtClean="0"/>
              <a:t>neuroeconomicus</a:t>
            </a:r>
            <a:r>
              <a:rPr lang="es-ES" sz="3000" dirty="0" smtClean="0"/>
              <a:t>» </a:t>
            </a:r>
            <a:r>
              <a:rPr lang="es-ES" sz="3000" dirty="0"/>
              <a:t>que a mi entender, complementa la tesis de Herbert </a:t>
            </a:r>
            <a:r>
              <a:rPr lang="es-ES" sz="3000" dirty="0" err="1"/>
              <a:t>Simon</a:t>
            </a:r>
            <a:r>
              <a:rPr lang="es-ES" sz="3000" dirty="0"/>
              <a:t> y su definición de </a:t>
            </a:r>
            <a:r>
              <a:rPr lang="es-ES" sz="3000" dirty="0" smtClean="0"/>
              <a:t>«</a:t>
            </a:r>
            <a:r>
              <a:rPr lang="es-ES" sz="3000" dirty="0"/>
              <a:t>hombre de racionalidad limitada».</a:t>
            </a:r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5411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7" y="646981"/>
            <a:ext cx="10377577" cy="5529982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  </a:t>
            </a:r>
            <a:r>
              <a:rPr lang="es-ES" b="1" dirty="0" smtClean="0"/>
              <a:t>Neurociencias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Ciencias </a:t>
            </a:r>
            <a:r>
              <a:rPr lang="es-ES" dirty="0"/>
              <a:t>que estudian el cerebro humano, que tratan de explicar su estructura y funciones utilizando técnicas avanzadas de visualización interna cerebral. </a:t>
            </a:r>
            <a:endParaRPr lang="es-ES" dirty="0" smtClean="0"/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r>
              <a:rPr lang="es-ES" u="sng" dirty="0" smtClean="0"/>
              <a:t>Estructura </a:t>
            </a:r>
            <a:r>
              <a:rPr lang="es-ES" u="sng" dirty="0"/>
              <a:t>física</a:t>
            </a:r>
            <a:r>
              <a:rPr lang="es-ES" dirty="0"/>
              <a:t>: de qué está formado el </a:t>
            </a:r>
            <a:r>
              <a:rPr lang="es-ES" dirty="0" smtClean="0"/>
              <a:t>cerebro. </a:t>
            </a:r>
          </a:p>
          <a:p>
            <a:pPr marL="0" indent="0">
              <a:buNone/>
            </a:pPr>
            <a:endParaRPr lang="es-ES" u="sng" dirty="0" smtClean="0"/>
          </a:p>
          <a:p>
            <a:pPr marL="0" indent="0">
              <a:buNone/>
            </a:pPr>
            <a:r>
              <a:rPr lang="es-ES" u="sng" dirty="0" smtClean="0"/>
              <a:t>Estructura </a:t>
            </a:r>
            <a:r>
              <a:rPr lang="es-ES" u="sng" dirty="0"/>
              <a:t>funcional</a:t>
            </a:r>
            <a:r>
              <a:rPr lang="es-ES" dirty="0"/>
              <a:t>: cómo funcionan los procesos </a:t>
            </a:r>
            <a:r>
              <a:rPr lang="es-ES" dirty="0" smtClean="0"/>
              <a:t>físico-químicos </a:t>
            </a:r>
            <a:r>
              <a:rPr lang="es-ES" dirty="0"/>
              <a:t>y los procesos mentales conscientes e </a:t>
            </a:r>
            <a:r>
              <a:rPr lang="es-ES" dirty="0" smtClean="0"/>
              <a:t>inconscientes.</a:t>
            </a:r>
            <a:endParaRPr lang="es-ES" dirty="0"/>
          </a:p>
          <a:p>
            <a:pPr marL="0" lvl="0" indent="0">
              <a:buNone/>
            </a:pPr>
            <a:endParaRPr lang="es-ES" b="1" dirty="0"/>
          </a:p>
        </p:txBody>
      </p:sp>
      <p:pic>
        <p:nvPicPr>
          <p:cNvPr id="5" name="Imagen 4" descr="http://t2.gstatic.com/images?q=tbn:ANd9GcQ6LjgPq_GQVWzkYVWGyV7YaKbssUfTo7L8WEI17ycz0jEg39iKEw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03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403456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</a:t>
            </a:r>
            <a:r>
              <a:rPr lang="es-ES" sz="18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s-ES" b="1" dirty="0" smtClean="0"/>
              <a:t> Neurofilosofía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El </a:t>
            </a:r>
            <a:r>
              <a:rPr lang="es-ES" dirty="0"/>
              <a:t>término neurofilosofía fue introducido probablemente por Patricia S. </a:t>
            </a:r>
            <a:r>
              <a:rPr lang="es-ES" dirty="0" err="1"/>
              <a:t>Churchland</a:t>
            </a:r>
            <a:r>
              <a:rPr lang="es-ES" dirty="0"/>
              <a:t> en 1990, como una filosofía sobre el hombre que se sustenta sobre los pilares sólidos de los conocimientos que aporte la neurociencia. </a:t>
            </a:r>
            <a:endParaRPr lang="es-ES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Enfoque </a:t>
            </a:r>
            <a:r>
              <a:rPr lang="es-ES" dirty="0"/>
              <a:t>es </a:t>
            </a:r>
            <a:r>
              <a:rPr lang="es-ES" dirty="0" smtClean="0"/>
              <a:t>naturalista: cree </a:t>
            </a:r>
            <a:r>
              <a:rPr lang="es-ES" dirty="0"/>
              <a:t>que la investigación científica es la mejor fuente para entender la naturaleza del cerebro-mente.</a:t>
            </a:r>
          </a:p>
          <a:p>
            <a:pPr marL="514350" lvl="0" indent="-514350">
              <a:buAutoNum type="arabicPeriod"/>
            </a:pPr>
            <a:endParaRPr lang="es-ES" b="1" dirty="0"/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324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sz="3000" b="1" dirty="0" smtClean="0"/>
              <a:t> </a:t>
            </a:r>
            <a:r>
              <a:rPr lang="es-ES" b="1" dirty="0" smtClean="0"/>
              <a:t>«</a:t>
            </a:r>
            <a:r>
              <a:rPr lang="es-ES" b="1" i="1" dirty="0" smtClean="0"/>
              <a:t>Homo </a:t>
            </a:r>
            <a:r>
              <a:rPr lang="es-ES" b="1" i="1" dirty="0"/>
              <a:t>economicus</a:t>
            </a:r>
            <a:r>
              <a:rPr lang="es-ES" b="1" dirty="0"/>
              <a:t>» y «</a:t>
            </a:r>
            <a:r>
              <a:rPr lang="es-ES" b="1" i="1" dirty="0"/>
              <a:t>Homo </a:t>
            </a:r>
            <a:r>
              <a:rPr lang="es-ES" b="1" i="1" dirty="0" err="1"/>
              <a:t>reciprocans</a:t>
            </a:r>
            <a:r>
              <a:rPr lang="es-ES" b="1" dirty="0"/>
              <a:t>»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El </a:t>
            </a:r>
            <a:r>
              <a:rPr lang="es-ES" b="1" dirty="0"/>
              <a:t>«</a:t>
            </a:r>
            <a:r>
              <a:rPr lang="es-ES" b="1" i="1" dirty="0"/>
              <a:t>homo economicus</a:t>
            </a:r>
            <a:r>
              <a:rPr lang="es-ES" b="1" dirty="0"/>
              <a:t>»</a:t>
            </a:r>
            <a:r>
              <a:rPr lang="es-ES" dirty="0"/>
              <a:t> es un modelo de comportamiento humano donde el sujeto se considera constituido por tres características</a:t>
            </a:r>
            <a:r>
              <a:rPr lang="es-ES" dirty="0" smtClean="0"/>
              <a:t>:</a:t>
            </a:r>
          </a:p>
          <a:p>
            <a:pPr marL="0" indent="0">
              <a:buNone/>
            </a:pPr>
            <a:endParaRPr lang="es-ES" dirty="0"/>
          </a:p>
          <a:p>
            <a:pPr lvl="0"/>
            <a:r>
              <a:rPr lang="es-ES" sz="2400" dirty="0"/>
              <a:t>Es racional en sus decisiones: las toma en términos de “coste de oportunidad”.</a:t>
            </a:r>
          </a:p>
          <a:p>
            <a:pPr lvl="0"/>
            <a:r>
              <a:rPr lang="es-ES" sz="2400" dirty="0"/>
              <a:t>Es maximizador de sus opciones de ganancia económica (“más” por “menos”).</a:t>
            </a:r>
          </a:p>
          <a:p>
            <a:pPr lvl="0"/>
            <a:r>
              <a:rPr lang="es-ES" sz="2400" dirty="0"/>
              <a:t>Es egoísta en sus decisiones.</a:t>
            </a:r>
          </a:p>
          <a:p>
            <a:pPr marL="514350" lvl="0" indent="-514350">
              <a:buAutoNum type="arabicPeriod"/>
            </a:pPr>
            <a:endParaRPr lang="es-ES" b="1" dirty="0"/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841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«</a:t>
            </a:r>
            <a:r>
              <a:rPr lang="es-ES" b="1" i="1" dirty="0" smtClean="0"/>
              <a:t>Homo </a:t>
            </a:r>
            <a:r>
              <a:rPr lang="es-ES" b="1" i="1" dirty="0"/>
              <a:t>economicus</a:t>
            </a:r>
            <a:r>
              <a:rPr lang="es-ES" b="1" dirty="0"/>
              <a:t>» y «</a:t>
            </a:r>
            <a:r>
              <a:rPr lang="es-ES" b="1" i="1" dirty="0"/>
              <a:t>Homo </a:t>
            </a:r>
            <a:r>
              <a:rPr lang="es-ES" b="1" i="1" dirty="0" err="1"/>
              <a:t>reciprocans</a:t>
            </a:r>
            <a:r>
              <a:rPr lang="es-ES" b="1" dirty="0"/>
              <a:t>»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En 1971 </a:t>
            </a:r>
            <a:r>
              <a:rPr lang="es-ES" dirty="0" smtClean="0"/>
              <a:t>Robert </a:t>
            </a:r>
            <a:r>
              <a:rPr lang="es-ES" dirty="0" err="1"/>
              <a:t>Trivers</a:t>
            </a:r>
            <a:r>
              <a:rPr lang="es-ES" dirty="0"/>
              <a:t>, ahondando en la estrategia racionalista, formuló los primeros argumentos del llamado </a:t>
            </a:r>
            <a:r>
              <a:rPr lang="es-ES" b="1" dirty="0"/>
              <a:t>altruismo </a:t>
            </a:r>
            <a:r>
              <a:rPr lang="es-ES" b="1" dirty="0" smtClean="0"/>
              <a:t>recíproco:</a:t>
            </a:r>
            <a:r>
              <a:rPr lang="es-ES" dirty="0" smtClean="0"/>
              <a:t> </a:t>
            </a:r>
            <a:r>
              <a:rPr lang="es-ES" dirty="0"/>
              <a:t>estrategia de esperanza de reciprocidad </a:t>
            </a:r>
            <a:r>
              <a:rPr lang="es-ES" dirty="0" smtClean="0"/>
              <a:t>equilibrada:</a:t>
            </a:r>
          </a:p>
          <a:p>
            <a:endParaRPr lang="es-ES" dirty="0"/>
          </a:p>
          <a:p>
            <a:pPr lvl="0"/>
            <a:r>
              <a:rPr lang="es-ES" sz="2400" dirty="0"/>
              <a:t>Tener la capacidad de calcular si hay bajos costes y grandes beneficios.</a:t>
            </a:r>
          </a:p>
          <a:p>
            <a:pPr lvl="0"/>
            <a:r>
              <a:rPr lang="es-ES" sz="2400" dirty="0"/>
              <a:t>Tener la capacidad de aceptar el desfase temporal entre el acto inicial de dar y el recíproco de recibir —reciprocidad indirecta—.</a:t>
            </a:r>
          </a:p>
          <a:p>
            <a:pPr lvl="0"/>
            <a:r>
              <a:rPr lang="es-ES" sz="2400" dirty="0"/>
              <a:t>Contar con múltiples oportunidades de interactuar, haciendo que dar sea dependiente de recibir.</a:t>
            </a:r>
          </a:p>
          <a:p>
            <a:pPr marL="0" lvl="0" indent="0">
              <a:buNone/>
            </a:pPr>
            <a:endParaRPr lang="es-ES" b="1" dirty="0"/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106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«</a:t>
            </a:r>
            <a:r>
              <a:rPr lang="es-ES" b="1" i="1" dirty="0" smtClean="0"/>
              <a:t>Homo </a:t>
            </a:r>
            <a:r>
              <a:rPr lang="es-ES" b="1" i="1" dirty="0"/>
              <a:t>economicus» y «Homo </a:t>
            </a:r>
            <a:r>
              <a:rPr lang="es-ES" b="1" i="1" dirty="0" err="1"/>
              <a:t>reciprocans</a:t>
            </a:r>
            <a:r>
              <a:rPr lang="es-ES" b="1" dirty="0"/>
              <a:t>»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El </a:t>
            </a:r>
            <a:r>
              <a:rPr lang="es-ES" b="1" dirty="0"/>
              <a:t>«</a:t>
            </a:r>
            <a:r>
              <a:rPr lang="es-ES" b="1" i="1" dirty="0"/>
              <a:t>homo </a:t>
            </a:r>
            <a:r>
              <a:rPr lang="es-ES" b="1" i="1" dirty="0" err="1"/>
              <a:t>reciprocans</a:t>
            </a:r>
            <a:r>
              <a:rPr lang="es-ES" b="1" dirty="0"/>
              <a:t>» </a:t>
            </a:r>
            <a:r>
              <a:rPr lang="es-ES" dirty="0"/>
              <a:t>es otro modelo de comportamiento humano desarrollado en 2005 por Martin </a:t>
            </a:r>
            <a:r>
              <a:rPr lang="es-ES" dirty="0" err="1"/>
              <a:t>Nowak</a:t>
            </a:r>
            <a:r>
              <a:rPr lang="es-ES" dirty="0"/>
              <a:t> y  Karl Sigmund, en el que la motivación del sujeto es la reciprocidad con otros sujetos con propensión a cooperar </a:t>
            </a:r>
            <a:r>
              <a:rPr lang="es-ES" dirty="0" smtClean="0"/>
              <a:t>interesadamente.</a:t>
            </a:r>
            <a:endParaRPr lang="es-ES" b="1" dirty="0"/>
          </a:p>
        </p:txBody>
      </p:sp>
      <p:pic>
        <p:nvPicPr>
          <p:cNvPr id="5" name="Imagen 4" descr="http://t2.gstatic.com/images?q=tbn:ANd9GcQ6LjgPq_GQVWzkYVWGyV7YaKbssUfTo7L8WEI17ycz0jEg39iKEw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19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«</a:t>
            </a:r>
            <a:r>
              <a:rPr lang="es-ES" b="1" i="1" dirty="0" smtClean="0"/>
              <a:t>Homo </a:t>
            </a:r>
            <a:r>
              <a:rPr lang="es-ES" b="1" i="1" dirty="0"/>
              <a:t>economicus</a:t>
            </a:r>
            <a:r>
              <a:rPr lang="es-ES" b="1" dirty="0"/>
              <a:t>» y «</a:t>
            </a:r>
            <a:r>
              <a:rPr lang="es-ES" b="1" i="1" dirty="0"/>
              <a:t>Homo </a:t>
            </a:r>
            <a:r>
              <a:rPr lang="es-ES" b="1" i="1" dirty="0" err="1"/>
              <a:t>reciprocans</a:t>
            </a:r>
            <a:r>
              <a:rPr lang="es-ES" b="1" dirty="0"/>
              <a:t>»</a:t>
            </a:r>
          </a:p>
          <a:p>
            <a:pPr marL="0" indent="0">
              <a:buNone/>
            </a:pPr>
            <a:endParaRPr lang="es-ES" dirty="0" smtClean="0"/>
          </a:p>
          <a:p>
            <a:pPr marL="0" lvl="0" indent="0">
              <a:buNone/>
            </a:pPr>
            <a:endParaRPr lang="es-ES" b="1" dirty="0" smtClean="0"/>
          </a:p>
          <a:p>
            <a:pPr marL="0" indent="0">
              <a:buNone/>
            </a:pPr>
            <a:r>
              <a:rPr lang="es-ES" u="sng" dirty="0" smtClean="0"/>
              <a:t>Resumiendo</a:t>
            </a:r>
            <a:r>
              <a:rPr lang="es-ES" dirty="0" smtClean="0"/>
              <a:t>: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T</a:t>
            </a:r>
            <a:r>
              <a:rPr lang="es-ES" dirty="0" smtClean="0"/>
              <a:t>anto </a:t>
            </a:r>
            <a:r>
              <a:rPr lang="es-ES" dirty="0"/>
              <a:t>en el modelo del «</a:t>
            </a:r>
            <a:r>
              <a:rPr lang="es-ES" i="1" dirty="0"/>
              <a:t>homo economicus</a:t>
            </a:r>
            <a:r>
              <a:rPr lang="es-ES" dirty="0"/>
              <a:t>», como en el de «homo </a:t>
            </a:r>
            <a:r>
              <a:rPr lang="es-ES" dirty="0" err="1"/>
              <a:t>reciprocans</a:t>
            </a:r>
            <a:r>
              <a:rPr lang="es-ES" dirty="0"/>
              <a:t>» y la estrategia del altruismo recíproco, las decisiones del sujeto orbitan principalmente sobre </a:t>
            </a:r>
            <a:r>
              <a:rPr lang="es-ES" b="1" dirty="0"/>
              <a:t>razones y justificaciones lógicas</a:t>
            </a:r>
            <a:r>
              <a:rPr lang="es-ES" dirty="0"/>
              <a:t>.</a:t>
            </a:r>
          </a:p>
          <a:p>
            <a:pPr marL="0" lvl="0" indent="0">
              <a:buNone/>
            </a:pPr>
            <a:endParaRPr lang="es-ES" b="1" dirty="0"/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856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12808" y="646981"/>
            <a:ext cx="10722634" cy="55299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b="1" dirty="0" smtClean="0"/>
          </a:p>
          <a:p>
            <a:pPr marL="0" lvl="0" indent="0">
              <a:buNone/>
            </a:pPr>
            <a:r>
              <a:rPr lang="es-ES" dirty="0" smtClean="0"/>
              <a:t>                </a:t>
            </a: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</a:rPr>
              <a:t>Neuroeconomía:</a:t>
            </a:r>
            <a:r>
              <a:rPr lang="es-ES" b="1" dirty="0" smtClean="0"/>
              <a:t> Teoría de juegos en economía</a:t>
            </a:r>
            <a:endParaRPr lang="es-ES" b="1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Conjunto </a:t>
            </a:r>
            <a:r>
              <a:rPr lang="es-ES" dirty="0"/>
              <a:t>de instrumentos de matemática aplicada que los economistas emplean para estudiar las decisiones humanas en cuanto a decisiones económicas en la interacción entre varios jugadores. 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Los juegos ignoran o minimizan la influencia de las emociones, y se guían por una supuesta conducta perfectamente lógica-racional, tomando como modelo principal de referencia el «</a:t>
            </a:r>
            <a:r>
              <a:rPr lang="es-ES" i="1" dirty="0"/>
              <a:t>homo </a:t>
            </a:r>
            <a:r>
              <a:rPr lang="es-ES" i="1" dirty="0" smtClean="0"/>
              <a:t>economicus</a:t>
            </a:r>
            <a:r>
              <a:rPr lang="es-ES" dirty="0" smtClean="0"/>
              <a:t>». </a:t>
            </a:r>
            <a:endParaRPr lang="es-ES" b="1" dirty="0"/>
          </a:p>
        </p:txBody>
      </p:sp>
      <p:pic>
        <p:nvPicPr>
          <p:cNvPr id="5" name="Imagen 4" descr="http://t2.gstatic.com/images?q=tbn:ANd9GcQ6LjgPq_GQVWzkYVWGyV7YaKbssUfTo7L8WEI17ycz0jEg39iKEw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641" y="928154"/>
            <a:ext cx="1007122" cy="7488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59DB3-D6AB-4572-BE2B-543A2A2A6987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007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975</Words>
  <Application>Microsoft Office PowerPoint</Application>
  <PresentationFormat>Panorámica</PresentationFormat>
  <Paragraphs>145</Paragraphs>
  <Slides>17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Tema de Office</vt:lpstr>
      <vt:lpstr>       Neuroeconomía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Neuroeconomía</dc:title>
  <dc:creator>Caseta</dc:creator>
  <cp:lastModifiedBy>Caseta</cp:lastModifiedBy>
  <cp:revision>68</cp:revision>
  <dcterms:created xsi:type="dcterms:W3CDTF">2013-05-01T06:32:24Z</dcterms:created>
  <dcterms:modified xsi:type="dcterms:W3CDTF">2014-08-22T17:39:17Z</dcterms:modified>
</cp:coreProperties>
</file>